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presProps.xml" ContentType="application/vnd.openxmlformats-officedocument.presentationml.presProps+xml"/>
  <Override PartName="/ppt/media/image12.wmf" ContentType="image/x-wmf"/>
  <Override PartName="/ppt/media/image1.png" ContentType="image/png"/>
  <Override PartName="/ppt/media/image7.jpeg" ContentType="image/jpeg"/>
  <Override PartName="/ppt/media/image8.wmf" ContentType="image/x-wmf"/>
  <Override PartName="/ppt/media/image2.jpeg" ContentType="image/jpeg"/>
  <Override PartName="/ppt/media/image3.jpeg" ContentType="image/jpeg"/>
  <Override PartName="/ppt/media/image13.wmf" ContentType="image/x-wmf"/>
  <Override PartName="/ppt/media/image4.jpeg" ContentType="image/jpeg"/>
  <Override PartName="/ppt/media/image5.jpeg" ContentType="image/jpeg"/>
  <Override PartName="/ppt/media/image23.wmf" ContentType="image/x-wmf"/>
  <Override PartName="/ppt/media/image6.png" ContentType="image/png"/>
  <Override PartName="/ppt/media/image17.wmf" ContentType="image/x-wmf"/>
  <Override PartName="/ppt/media/image9.wmf" ContentType="image/x-wmf"/>
  <Override PartName="/ppt/media/image10.wmf" ContentType="image/x-wmf"/>
  <Override PartName="/ppt/media/image11.wmf" ContentType="image/x-wmf"/>
  <Override PartName="/ppt/media/image14.wmf" ContentType="image/x-wmf"/>
  <Override PartName="/ppt/media/image15.wmf" ContentType="image/x-wmf"/>
  <Override PartName="/ppt/media/image16.wmf" ContentType="image/x-wmf"/>
  <Override PartName="/ppt/media/image18.png" ContentType="image/png"/>
  <Override PartName="/ppt/media/image19.png" ContentType="image/png"/>
  <Override PartName="/ppt/media/image20.png" ContentType="image/png"/>
  <Override PartName="/ppt/media/image32.wmf" ContentType="image/x-wmf"/>
  <Override PartName="/ppt/media/image21.jpeg" ContentType="image/jpeg"/>
  <Override PartName="/ppt/media/image22.wmf" ContentType="image/x-wmf"/>
  <Override PartName="/ppt/media/image24.wmf" ContentType="image/x-wmf"/>
  <Override PartName="/ppt/media/image25.wmf" ContentType="image/x-wmf"/>
  <Override PartName="/ppt/media/image26.wmf" ContentType="image/x-wmf"/>
  <Override PartName="/ppt/media/image27.wmf" ContentType="image/x-wmf"/>
  <Override PartName="/ppt/media/image28.wmf" ContentType="image/x-wmf"/>
  <Override PartName="/ppt/media/image29.wmf" ContentType="image/x-wmf"/>
  <Override PartName="/ppt/media/image30.wmf" ContentType="image/x-wmf"/>
  <Override PartName="/ppt/media/image31.wmf" ContentType="image/x-wmf"/>
  <Override PartName="/ppt/media/image33.wmf" ContentType="image/x-wmf"/>
  <Override PartName="/ppt/media/image34.png" ContentType="image/png"/>
  <Override PartName="/ppt/media/image35.png" ContentType="image/png"/>
  <Override PartName="/ppt/media/image36.svg" ContentType="image/sv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82" r:id="rId16"/>
    <p:sldMasterId id="2147483684" r:id="rId17"/>
    <p:sldMasterId id="2147483686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A147DA-A301-403B-8A27-ED8D3B87F0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45302C6-0525-4E69-BCAF-CB0EFC27AF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34A3F01-3A5D-4599-B780-811A951EF5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D1ABFD0A-677B-4050-90AF-463CF8F2F1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A02B47E2-90AD-4F54-B4A9-167BBF8C95A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1C1C7E88-ACD3-40A6-9575-CD482E9088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61B4FAE7-15F6-4901-AB1B-314696DA3E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7580FB90-96D6-4F69-B3A1-4E8912FBE8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1C9E3B6D-01E1-488E-8E51-7C27A4EB53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2471A7F3-46A7-44CB-8A0E-62FE4C02CCE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1C22AE2F-8D50-43C0-A655-A01AC5479F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D179027-C50E-4D66-823B-3940372723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B6EC88B0-76F9-48EB-9CF9-96E82D4CCB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48EC5299-259E-455B-88D4-C4A2C694BD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4E83DBA2-F05A-4F63-AE9C-C669323840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875CC599-7E99-4440-AF31-C00EBFEF1C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5CAD51-2692-4D65-B6CE-3B59047FA9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F8BCF21-A0A9-431A-BFA6-3F6E430CBC6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C00BDCF-9E10-456A-A84B-0F45136A44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68DE7AE-A2FC-442B-B3FA-B282C83EE9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8BEB92B-2181-4F81-9B56-5B16F0F385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8294715D-8E24-4588-AF1A-0E9763187D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4FBFC284-7C05-430F-B121-4F09C4E713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21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2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2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3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4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5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48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4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94BAD0F-95F7-42E7-8D17-A42E52233598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cxnSp>
        <p:nvCxnSpPr>
          <p:cNvPr id="10" name="Straight Connector 15"/>
          <p:cNvCxnSpPr/>
          <p:nvPr/>
        </p:nvCxnSpPr>
        <p:spPr>
          <a:xfrm flipH="1">
            <a:off x="8227800" y="8280"/>
            <a:ext cx="3810240" cy="3810240"/>
          </a:xfrm>
          <a:prstGeom prst="straightConnector1">
            <a:avLst/>
          </a:prstGeom>
          <a:ln cap="rnd" w="12700">
            <a:solidFill>
              <a:srgbClr val="ffffff"/>
            </a:solidFill>
            <a:round/>
          </a:ln>
        </p:spPr>
      </p:cxnSp>
      <p:cxnSp>
        <p:nvCxnSpPr>
          <p:cNvPr id="11" name="Straight Connector 16"/>
          <p:cNvCxnSpPr/>
          <p:nvPr/>
        </p:nvCxnSpPr>
        <p:spPr>
          <a:xfrm flipH="1">
            <a:off x="6108120" y="91440"/>
            <a:ext cx="6080760" cy="6081120"/>
          </a:xfrm>
          <a:prstGeom prst="straightConnector1">
            <a:avLst/>
          </a:prstGeom>
          <a:ln cap="rnd" w="12700">
            <a:solidFill>
              <a:srgbClr val="ffffff"/>
            </a:solidFill>
            <a:round/>
          </a:ln>
        </p:spPr>
      </p:cxnSp>
      <p:cxnSp>
        <p:nvCxnSpPr>
          <p:cNvPr id="12" name="Straight Connector 18"/>
          <p:cNvCxnSpPr/>
          <p:nvPr/>
        </p:nvCxnSpPr>
        <p:spPr>
          <a:xfrm flipH="1">
            <a:off x="7235640" y="228600"/>
            <a:ext cx="4953240" cy="4953240"/>
          </a:xfrm>
          <a:prstGeom prst="straightConnector1">
            <a:avLst/>
          </a:prstGeom>
          <a:ln cap="rnd" w="12700">
            <a:solidFill>
              <a:srgbClr val="ffffff"/>
            </a:solidFill>
            <a:round/>
          </a:ln>
        </p:spPr>
      </p:cxnSp>
      <p:cxnSp>
        <p:nvCxnSpPr>
          <p:cNvPr id="13" name="Straight Connector 20"/>
          <p:cNvCxnSpPr/>
          <p:nvPr/>
        </p:nvCxnSpPr>
        <p:spPr>
          <a:xfrm flipH="1">
            <a:off x="7335720" y="32040"/>
            <a:ext cx="4853160" cy="4853520"/>
          </a:xfrm>
          <a:prstGeom prst="straightConnector1">
            <a:avLst/>
          </a:prstGeom>
          <a:ln cap="rnd" w="31750">
            <a:solidFill>
              <a:srgbClr val="ffffff"/>
            </a:solidFill>
            <a:round/>
          </a:ln>
        </p:spPr>
      </p:cxnSp>
      <p:cxnSp>
        <p:nvCxnSpPr>
          <p:cNvPr id="14" name="Straight Connector 22"/>
          <p:cNvCxnSpPr/>
          <p:nvPr/>
        </p:nvCxnSpPr>
        <p:spPr>
          <a:xfrm flipH="1">
            <a:off x="7845120" y="609480"/>
            <a:ext cx="4343760" cy="4343760"/>
          </a:xfrm>
          <a:prstGeom prst="straightConnector1">
            <a:avLst/>
          </a:prstGeom>
          <a:ln cap="rnd" w="31750">
            <a:solidFill>
              <a:srgbClr val="ffffff"/>
            </a:solidFill>
            <a:round/>
          </a:ln>
        </p:spPr>
      </p:cxn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Pulse para editar el formato de texto del esquema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 del esquema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 del esquema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 del esquema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 del esquema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Sexto nivel del esquema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Séptimo nivel del esquema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15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16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17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18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19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4" marL="21146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dt" idx="28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 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ftr" idx="29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sldNum" idx="30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AADF37A-8088-421B-A038-348DE1CB36B0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1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28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29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30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31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32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4360" y="2006640"/>
            <a:ext cx="8534160" cy="228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4360" y="4495680"/>
            <a:ext cx="8534160" cy="149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dt" idx="31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ftr" idx="32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sldNum" idx="33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F54DAA9-75D9-426F-B7ED-B50C1F4B2582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39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40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41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42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43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937400" cy="361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4" marL="21146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808240" y="685800"/>
            <a:ext cx="4934160" cy="361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4" marL="21146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dt" idx="34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ftr" idx="35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9" name="PlaceHolder 6"/>
          <p:cNvSpPr>
            <a:spLocks noGrp="1"/>
          </p:cNvSpPr>
          <p:nvPr>
            <p:ph type="sldNum" idx="36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5E389DB-6EAD-4E40-866A-DA0EA8106458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54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55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56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57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58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972000" y="685800"/>
            <a:ext cx="46494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800" strike="noStrike" u="none">
                <a:solidFill>
                  <a:schemeClr val="lt1"/>
                </a:solidFill>
                <a:uFillTx/>
                <a:latin typeface="Century Gothic"/>
              </a:rPr>
              <a:t>Editar los estilos de texto del patrón</a:t>
            </a:r>
            <a:endParaRPr b="0" lang="en-US" sz="2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84360" y="1270440"/>
            <a:ext cx="4937400" cy="303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4" marL="21146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78960" y="685800"/>
            <a:ext cx="466488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800" strike="noStrike" u="none">
                <a:solidFill>
                  <a:schemeClr val="lt1"/>
                </a:solidFill>
                <a:uFillTx/>
                <a:latin typeface="Century Gothic"/>
              </a:rPr>
              <a:t>Editar los estilos de texto del patrón</a:t>
            </a:r>
            <a:endParaRPr b="0" lang="en-US" sz="2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5806440" y="1262160"/>
            <a:ext cx="4928760" cy="303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4" marL="21146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dt" idx="37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ftr" idx="38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6" name="PlaceHolder 8"/>
          <p:cNvSpPr>
            <a:spLocks noGrp="1"/>
          </p:cNvSpPr>
          <p:nvPr>
            <p:ph type="sldNum" idx="39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9A3BDDA-75CB-4192-8824-52A405546186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68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69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70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71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72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dt" idx="40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 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ftr" idx="41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sldNum" idx="42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3122B81-B641-48F2-84FE-B1D46F89C47F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1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Pulse para editar el formato de texto del esquema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 del esquema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 del esquema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 del esquema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 del esquema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Sexto nivel del esquema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Séptimo nivel del esquema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87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88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89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90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91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92" name="PlaceHolder 1"/>
          <p:cNvSpPr>
            <a:spLocks noGrp="1"/>
          </p:cNvSpPr>
          <p:nvPr>
            <p:ph type="dt" idx="43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ftr" idx="44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45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6578131-64BC-4B27-9527-963D9BF5C87D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96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97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98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99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200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7085160" y="685800"/>
            <a:ext cx="365724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24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5943240" cy="530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4" marL="21146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7085160" y="2209680"/>
            <a:ext cx="3657240" cy="209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dt" idx="46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ftr" idx="47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ldNum" idx="48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F55A770-6AE4-42E5-8D16-5DC194186391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208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09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10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11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212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722840" y="1447920"/>
            <a:ext cx="601956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28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2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988920" y="914400"/>
            <a:ext cx="3280680" cy="4571640"/>
          </a:xfrm>
          <a:prstGeom prst="rect">
            <a:avLst/>
          </a:prstGeom>
          <a:noFill/>
          <a:ln w="15840">
            <a:solidFill>
              <a:schemeClr val="dk1">
                <a:alpha val="40000"/>
              </a:schemeClr>
            </a:solidFill>
            <a:round/>
          </a:ln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lt1"/>
                </a:solidFill>
                <a:uFillTx/>
                <a:latin typeface="Century Gothic"/>
              </a:rPr>
              <a:t>Haga clic en el icono para agregar una imagen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722840" y="2777040"/>
            <a:ext cx="6021000" cy="204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dt" idx="49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ftr" idx="50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sldNum" idx="51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57E0F87-4955-453D-800D-E36DC0FEC12B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9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0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1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2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23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5800" y="533520"/>
            <a:ext cx="10818360" cy="3123720"/>
          </a:xfrm>
          <a:prstGeom prst="rect">
            <a:avLst/>
          </a:prstGeom>
          <a:noFill/>
          <a:ln w="15840">
            <a:solidFill>
              <a:schemeClr val="dk1">
                <a:alpha val="40000"/>
              </a:schemeClr>
            </a:solidFill>
            <a:round/>
          </a:ln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lt1"/>
                </a:solidFill>
                <a:uFillTx/>
                <a:latin typeface="Century Gothic"/>
              </a:rPr>
              <a:t>Haga clic en el icono para agregar una imagen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14400" y="3843720"/>
            <a:ext cx="830376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4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5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6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5273C6F-E05A-46EF-B012-9323FC4FBCAF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31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32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33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34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35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1005804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2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84360" y="4114800"/>
            <a:ext cx="8535600" cy="187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7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 idx="8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 idx="9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92B43BA-825F-4284-A5B1-21AEFB514767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42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43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44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45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46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41560" y="685800"/>
            <a:ext cx="914364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2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446120" y="3429000"/>
            <a:ext cx="8534160" cy="38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84360" y="4300920"/>
            <a:ext cx="8534160" cy="168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10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11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12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0336687-4A8D-49E1-BBC0-5F08B7889616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" name="TextBox 13"/>
          <p:cNvSpPr/>
          <p:nvPr/>
        </p:nvSpPr>
        <p:spPr>
          <a:xfrm>
            <a:off x="531720" y="81216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trike="noStrike" u="none">
                <a:solidFill>
                  <a:schemeClr val="lt1"/>
                </a:solidFill>
                <a:uFillTx/>
                <a:latin typeface="Century Gothic"/>
              </a:rPr>
              <a:t>“</a:t>
            </a:r>
            <a:endParaRPr b="0" lang="es-E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4" name="TextBox 14"/>
          <p:cNvSpPr/>
          <p:nvPr/>
        </p:nvSpPr>
        <p:spPr>
          <a:xfrm>
            <a:off x="10285560" y="276876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trike="noStrike" u="none">
                <a:solidFill>
                  <a:schemeClr val="lt1"/>
                </a:solidFill>
                <a:uFillTx/>
                <a:latin typeface="Century Gothic"/>
              </a:rPr>
              <a:t>”</a:t>
            </a:r>
            <a:endParaRPr b="0" lang="es-E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56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57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58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59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60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4360" y="3429000"/>
            <a:ext cx="8534160" cy="169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2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4360" y="5132880"/>
            <a:ext cx="853560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dt" idx="13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ftr" idx="14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sldNum" idx="15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C2004A5-9C91-43C9-8C82-754C2DA3E492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67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68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69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70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71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41560" y="685800"/>
            <a:ext cx="914364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2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4360" y="3928680"/>
            <a:ext cx="8534160" cy="104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trike="noStrike" u="none" cap="all">
                <a:solidFill>
                  <a:schemeClr val="lt1"/>
                </a:solidFill>
                <a:uFillTx/>
                <a:latin typeface="Century Gothic"/>
              </a:rPr>
              <a:t>Editar los estilos de texto del patrón</a:t>
            </a:r>
            <a:endParaRPr b="0" lang="en-US" sz="2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84360" y="4978440"/>
            <a:ext cx="8534160" cy="101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16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ftr" idx="17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sldNum" idx="18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41BF599-BAEF-4A16-854E-483851792A65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8" name="TextBox 10"/>
          <p:cNvSpPr/>
          <p:nvPr/>
        </p:nvSpPr>
        <p:spPr>
          <a:xfrm>
            <a:off x="531720" y="81216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trike="noStrike" u="none">
                <a:solidFill>
                  <a:schemeClr val="lt1"/>
                </a:solidFill>
                <a:uFillTx/>
                <a:latin typeface="Century Gothic"/>
              </a:rPr>
              <a:t>“</a:t>
            </a:r>
            <a:endParaRPr b="0" lang="es-E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TextBox 11"/>
          <p:cNvSpPr/>
          <p:nvPr/>
        </p:nvSpPr>
        <p:spPr>
          <a:xfrm>
            <a:off x="10285560" y="276876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trike="noStrike" u="none">
                <a:solidFill>
                  <a:schemeClr val="lt1"/>
                </a:solidFill>
                <a:uFillTx/>
                <a:latin typeface="Century Gothic"/>
              </a:rPr>
              <a:t>”</a:t>
            </a:r>
            <a:endParaRPr b="0" lang="es-E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81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82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83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84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85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1005804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4360" y="3928680"/>
            <a:ext cx="853416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trike="noStrike" u="none" cap="all">
                <a:solidFill>
                  <a:schemeClr val="lt1"/>
                </a:solidFill>
                <a:uFillTx/>
                <a:latin typeface="Century Gothic"/>
              </a:rPr>
              <a:t>Editar los estilos de texto del patrón</a:t>
            </a:r>
            <a:endParaRPr b="0" lang="en-US" sz="2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84360" y="4766760"/>
            <a:ext cx="8534160" cy="12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19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&lt;fecha/hora&gt;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20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 idx="21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D24DCCF-1DC0-4C73-B108-FA4694A4C9A0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&lt;número&gt;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93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94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95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96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97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4" marL="21146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dt" idx="22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 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ftr" idx="23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sldNum" idx="24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0D98021-97BE-49F2-83E0-1F5561081699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1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ffbe4f"/>
            </a:gs>
            <a:gs pos="100000">
              <a:srgbClr val="bf4d00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cxnSp>
          <p:nvCxnSpPr>
            <p:cNvPr id="104" name="Straight Connector 7"/>
            <p:cNvCxnSpPr/>
            <p:nvPr/>
          </p:nvCxnSpPr>
          <p:spPr>
            <a:xfrm flipH="1">
              <a:off x="11275920" y="2963160"/>
              <a:ext cx="912960" cy="91332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05" name="Straight Connector 8"/>
            <p:cNvCxnSpPr/>
            <p:nvPr/>
          </p:nvCxnSpPr>
          <p:spPr>
            <a:xfrm flipH="1">
              <a:off x="9206640" y="3190320"/>
              <a:ext cx="2982240" cy="29822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06" name="Straight Connector 9"/>
            <p:cNvCxnSpPr/>
            <p:nvPr/>
          </p:nvCxnSpPr>
          <p:spPr>
            <a:xfrm flipH="1">
              <a:off x="10292040" y="3285000"/>
              <a:ext cx="1896840" cy="18968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07" name="Straight Connector 10"/>
            <p:cNvCxnSpPr/>
            <p:nvPr/>
          </p:nvCxnSpPr>
          <p:spPr>
            <a:xfrm flipH="1">
              <a:off x="10442880" y="3130920"/>
              <a:ext cx="1746000" cy="174600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08" name="Straight Connector 11"/>
            <p:cNvCxnSpPr/>
            <p:nvPr/>
          </p:nvCxnSpPr>
          <p:spPr>
            <a:xfrm flipH="1">
              <a:off x="10918800" y="3682800"/>
              <a:ext cx="1270080" cy="127044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685360" y="685800"/>
            <a:ext cx="2057040" cy="4571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Century Gothic"/>
              </a:rPr>
              <a:t>Haga clic para modificar el estilo de título del patrón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85800" y="685800"/>
            <a:ext cx="7822800" cy="530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2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Editar los estilos de texto del patrón</a:t>
            </a: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Segundo nivel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Tercer nivel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Cuarto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lvl="4" marL="21146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s-ES" sz="14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Quinto nivel</a:t>
            </a:r>
            <a:endParaRPr b="0" lang="en-US" sz="14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dt" idx="25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 </a:t>
            </a:r>
            <a:endParaRPr b="0" lang="es-E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ftr" idx="26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s-E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sldNum" idx="27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6D61C29-8BA9-46A0-BC7F-375293B3145B}" type="slidenum">
              <a:rPr b="0" lang="en-US" sz="3200" strike="noStrike" u="none">
                <a:solidFill>
                  <a:schemeClr val="dk2">
                    <a:lumMod val="50000"/>
                  </a:schemeClr>
                </a:solidFill>
                <a:uFillTx/>
                <a:latin typeface="Century Gothic"/>
              </a:rPr>
              <a:t>1</a:t>
            </a:fld>
            <a:endParaRPr b="0" lang="es-ES" sz="3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svg"/><Relationship Id="rId3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wmf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image" Target="../media/image15.wmf"/><Relationship Id="rId9" Type="http://schemas.openxmlformats.org/officeDocument/2006/relationships/image" Target="../media/image16.wmf"/><Relationship Id="rId10" Type="http://schemas.openxmlformats.org/officeDocument/2006/relationships/image" Target="../media/image17.wmf"/><Relationship Id="rId11" Type="http://schemas.openxmlformats.org/officeDocument/2006/relationships/image" Target="../media/image18.png"/><Relationship Id="rId12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image" Target="../media/image27.wmf"/><Relationship Id="rId7" Type="http://schemas.openxmlformats.org/officeDocument/2006/relationships/slideLayout" Target="../slideLayouts/slideLayout2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s-ES" sz="4800" strike="noStrike" u="none" cap="all">
                <a:solidFill>
                  <a:schemeClr val="lt1"/>
                </a:solidFill>
                <a:uFillTx/>
                <a:latin typeface="Planewalker"/>
              </a:rPr>
              <a:t>ARCADIA</a:t>
            </a:r>
            <a:br>
              <a:rPr sz="4800"/>
            </a:br>
            <a:r>
              <a:rPr b="0" lang="es-ES" sz="4800" strike="noStrike" u="none" cap="all">
                <a:solidFill>
                  <a:schemeClr val="lt1"/>
                </a:solidFill>
                <a:uFillTx/>
                <a:latin typeface="Planewalker"/>
              </a:rPr>
              <a:t>Tu tienda TCG</a:t>
            </a:r>
            <a:endParaRPr b="0" lang="en-US" sz="4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1234080" y="3907080"/>
            <a:ext cx="6400440" cy="1946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Andrés Bravo, Carlos Garrido, Aarón Quesada</a:t>
            </a:r>
            <a:endParaRPr b="0" lang="es-E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Imagen 4"/>
          <p:cNvSpPr/>
          <p:nvPr/>
        </p:nvSpPr>
        <p:spPr>
          <a:xfrm>
            <a:off x="8408880" y="1676520"/>
            <a:ext cx="3204000" cy="320400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679760" y="21204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Planewalker"/>
              </a:rPr>
              <a:t>Elección de la palera provisional y definitiva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87960" y="2658240"/>
            <a:ext cx="46494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lt1"/>
                </a:solidFill>
                <a:uFillTx/>
                <a:latin typeface="Planewalker"/>
              </a:rPr>
              <a:t>Provisional</a:t>
            </a:r>
            <a:endParaRPr b="0" lang="en-US" sz="3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pic>
        <p:nvPicPr>
          <p:cNvPr id="272" name="Marcador de contenido 6" descr=""/>
          <p:cNvPicPr/>
          <p:nvPr/>
        </p:nvPicPr>
        <p:blipFill>
          <a:blip r:embed="rId1"/>
          <a:stretch/>
        </p:blipFill>
        <p:spPr>
          <a:xfrm>
            <a:off x="191880" y="3738960"/>
            <a:ext cx="5322600" cy="788760"/>
          </a:xfrm>
          <a:prstGeom prst="rect">
            <a:avLst/>
          </a:prstGeom>
          <a:ln w="0">
            <a:noFill/>
          </a:ln>
        </p:spPr>
      </p:pic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5947200" y="2658240"/>
            <a:ext cx="466488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lt1"/>
                </a:solidFill>
                <a:uFillTx/>
                <a:latin typeface="Planewalker"/>
              </a:rPr>
              <a:t>Definitiva</a:t>
            </a:r>
            <a:endParaRPr b="0" lang="en-US" sz="3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pic>
        <p:nvPicPr>
          <p:cNvPr id="274" name="Marcador de contenido 7" descr=""/>
          <p:cNvPicPr/>
          <p:nvPr/>
        </p:nvPicPr>
        <p:blipFill>
          <a:blip r:embed="rId2"/>
          <a:stretch/>
        </p:blipFill>
        <p:spPr>
          <a:xfrm>
            <a:off x="5673960" y="3738960"/>
            <a:ext cx="5979600" cy="78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797000" y="2279880"/>
            <a:ext cx="601956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s-ES" sz="2800" strike="noStrike" u="none" cap="all">
                <a:solidFill>
                  <a:schemeClr val="lt1"/>
                </a:solidFill>
                <a:uFillTx/>
                <a:latin typeface="Planewalker"/>
              </a:rPr>
              <a:t>¿Por qué cambiar?</a:t>
            </a:r>
            <a:endParaRPr b="0" lang="en-US" sz="2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76" name="Marcador de posición de imagen 5"/>
          <p:cNvSpPr/>
          <p:nvPr/>
        </p:nvSpPr>
        <p:spPr>
          <a:xfrm>
            <a:off x="988920" y="914400"/>
            <a:ext cx="3280680" cy="4571640"/>
          </a:xfrm>
          <a:prstGeom prst="snip2DiagRect">
            <a:avLst>
              <a:gd name="adj1" fmla="val 10815"/>
              <a:gd name="adj2" fmla="val 0"/>
            </a:avLst>
          </a:prstGeom>
          <a:blipFill rotWithShape="0">
            <a:blip r:embed="rId1"/>
            <a:srcRect/>
            <a:stretch/>
          </a:blipFill>
          <a:ln w="15875">
            <a:solidFill>
              <a:srgbClr val="ffffff">
                <a:alpha val="40000"/>
              </a:srgbClr>
            </a:solidFill>
            <a:round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Marcador de posición de imagen 2" descr=""/>
          <p:cNvPicPr/>
          <p:nvPr/>
        </p:nvPicPr>
        <p:blipFill>
          <a:blip r:embed="rId1"/>
          <a:stretch/>
        </p:blipFill>
        <p:spPr>
          <a:xfrm>
            <a:off x="970560" y="939240"/>
            <a:ext cx="3280680" cy="457164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</p:pic>
      <p:sp>
        <p:nvSpPr>
          <p:cNvPr id="278" name="PlaceHolder 1"/>
          <p:cNvSpPr>
            <a:spLocks noGrp="1"/>
          </p:cNvSpPr>
          <p:nvPr>
            <p:ph/>
          </p:nvPr>
        </p:nvSpPr>
        <p:spPr>
          <a:xfrm>
            <a:off x="4575960" y="939240"/>
            <a:ext cx="6292800" cy="427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Motivos: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el color de la marca y se refiere al producto.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Se trata de un color que resalta mucho.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También es un color cálido y conviene para una tienda.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Porque contrasta muy bien con los demás colores.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Justificación: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menos saturado que un amarillo vivo, que ofende más a la vista.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Porque el amarillo básico tiene malas connotaciones.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Evoca a Egipto y está relacionado con uno de nuestros productos.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Se trata de un color históricamente relacionado con la magia.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79" name="CuadroTexto 4"/>
          <p:cNvSpPr/>
          <p:nvPr/>
        </p:nvSpPr>
        <p:spPr>
          <a:xfrm>
            <a:off x="1112760" y="5004360"/>
            <a:ext cx="27428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s-ES" sz="2400" strike="noStrike" u="none">
                <a:solidFill>
                  <a:schemeClr val="lt1"/>
                </a:solidFill>
                <a:uFillTx/>
                <a:latin typeface="Planewalker"/>
                <a:ea typeface="Verdana"/>
              </a:rPr>
              <a:t>Saffron #ECC643 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Marcador de posición de imagen 2" descr=""/>
          <p:cNvPicPr/>
          <p:nvPr/>
        </p:nvPicPr>
        <p:blipFill>
          <a:blip r:embed="rId1"/>
          <a:stretch/>
        </p:blipFill>
        <p:spPr>
          <a:xfrm>
            <a:off x="970560" y="939240"/>
            <a:ext cx="3280680" cy="457164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</p:pic>
      <p:sp>
        <p:nvSpPr>
          <p:cNvPr id="281" name="PlaceHolder 1"/>
          <p:cNvSpPr>
            <a:spLocks noGrp="1"/>
          </p:cNvSpPr>
          <p:nvPr>
            <p:ph/>
          </p:nvPr>
        </p:nvSpPr>
        <p:spPr>
          <a:xfrm>
            <a:off x="4575960" y="939240"/>
            <a:ext cx="6292800" cy="462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Motivo: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un color semejante al del fondo.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Porque el color negro es el más usado para los textos.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Se trata del color secundario de nuestra marca.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También está relacionado con uno de nuestros productos.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Justificación: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Dado que no es un color completamente apagado, no crea un contraste tan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    </a:t>
            </a: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violento.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Porque los temas oscuros no suelen usar un negro puro.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Evoca tranquilidad y elegancia.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82" name="CuadroTexto 4"/>
          <p:cNvSpPr/>
          <p:nvPr/>
        </p:nvSpPr>
        <p:spPr>
          <a:xfrm>
            <a:off x="1112760" y="5004360"/>
            <a:ext cx="2742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s-ES" sz="2400" strike="noStrike" u="none">
                <a:solidFill>
                  <a:schemeClr val="lt1"/>
                </a:solidFill>
                <a:uFillTx/>
                <a:latin typeface="Planewalker"/>
                <a:ea typeface="Verdana"/>
              </a:rPr>
              <a:t>Night #141414</a:t>
            </a:r>
            <a:endParaRPr b="0" lang="es-E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Marcador de posición de imagen 2" descr=""/>
          <p:cNvPicPr/>
          <p:nvPr/>
        </p:nvPicPr>
        <p:blipFill>
          <a:blip r:embed="rId1"/>
          <a:stretch/>
        </p:blipFill>
        <p:spPr>
          <a:xfrm>
            <a:off x="970560" y="939240"/>
            <a:ext cx="3280680" cy="457164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</p:pic>
      <p:sp>
        <p:nvSpPr>
          <p:cNvPr id="284" name="PlaceHolder 1"/>
          <p:cNvSpPr>
            <a:spLocks noGrp="1"/>
          </p:cNvSpPr>
          <p:nvPr>
            <p:ph/>
          </p:nvPr>
        </p:nvSpPr>
        <p:spPr>
          <a:xfrm>
            <a:off x="4575960" y="939240"/>
            <a:ext cx="6292800" cy="427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Motivos: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Porque es un color óptimo para fondos, dependiendo de la sección.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Las tonalidades de blanco son colores base para cualquier página web.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Justificación: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Un blanco "sucio" es menos violento a la vista.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Se diferencia más de un blanco puro, que es el estándar.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Dado que el resto la paleta son colores cálidos y poco saturados, un blanco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puro resaltaría demasiado.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Carece de connotaciones negativas.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85" name="CuadroTexto 4"/>
          <p:cNvSpPr/>
          <p:nvPr/>
        </p:nvSpPr>
        <p:spPr>
          <a:xfrm>
            <a:off x="1035360" y="5029920"/>
            <a:ext cx="3150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Planewalker"/>
                <a:ea typeface="Verdana"/>
              </a:rPr>
              <a:t>Anti-Flash White #EEF0F2</a:t>
            </a: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Marcador de posición de imagen 2" descr=""/>
          <p:cNvPicPr/>
          <p:nvPr/>
        </p:nvPicPr>
        <p:blipFill>
          <a:blip r:embed="rId1"/>
          <a:stretch/>
        </p:blipFill>
        <p:spPr>
          <a:xfrm>
            <a:off x="970560" y="939240"/>
            <a:ext cx="3280680" cy="4571640"/>
          </a:xfrm>
          <a:prstGeom prst="rect">
            <a:avLst/>
          </a:prstGeom>
          <a:ln w="15875">
            <a:solidFill>
              <a:srgbClr val="a41623">
                <a:alpha val="40000"/>
              </a:srgbClr>
            </a:solidFill>
            <a:round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</p:pic>
      <p:sp>
        <p:nvSpPr>
          <p:cNvPr id="287" name="PlaceHolder 1"/>
          <p:cNvSpPr>
            <a:spLocks noGrp="1"/>
          </p:cNvSpPr>
          <p:nvPr>
            <p:ph/>
          </p:nvPr>
        </p:nvSpPr>
        <p:spPr>
          <a:xfrm>
            <a:off x="4575960" y="939240"/>
            <a:ext cx="6292800" cy="427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Motivos: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Toda la competencia usa tonalidades de rojo.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un color muy llamativo.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Conjunta con nuestra paleta cálida.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Justificación: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Un color más saturado resulta demasiado violento frente a nuestros otros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 </a:t>
            </a: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colores.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Al no ser tan saturado desprende más elegancia y más comodidad.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un color fuerte, amable, viril y con energía.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88" name="CuadroTexto 4"/>
          <p:cNvSpPr/>
          <p:nvPr/>
        </p:nvSpPr>
        <p:spPr>
          <a:xfrm>
            <a:off x="1112760" y="5004360"/>
            <a:ext cx="2742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s-ES" sz="2400" strike="noStrike" u="none">
                <a:solidFill>
                  <a:schemeClr val="lt1"/>
                </a:solidFill>
                <a:uFillTx/>
                <a:latin typeface="Planewalker"/>
                <a:ea typeface="Verdana"/>
              </a:rPr>
              <a:t>Madder #</a:t>
            </a:r>
            <a:r>
              <a:rPr b="0" lang="es-ES" sz="1800" strike="noStrike" u="none">
                <a:solidFill>
                  <a:schemeClr val="lt1"/>
                </a:solidFill>
                <a:uFillTx/>
                <a:latin typeface="Planewalker"/>
                <a:ea typeface="Verdana"/>
              </a:rPr>
              <a:t>A41623 </a:t>
            </a: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Marcador de posición de imagen 2" descr=""/>
          <p:cNvPicPr/>
          <p:nvPr/>
        </p:nvPicPr>
        <p:blipFill>
          <a:blip r:embed="rId1"/>
          <a:stretch/>
        </p:blipFill>
        <p:spPr>
          <a:xfrm>
            <a:off x="970560" y="939240"/>
            <a:ext cx="3280680" cy="457164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</p:pic>
      <p:sp>
        <p:nvSpPr>
          <p:cNvPr id="290" name="PlaceHolder 1"/>
          <p:cNvSpPr>
            <a:spLocks noGrp="1"/>
          </p:cNvSpPr>
          <p:nvPr>
            <p:ph/>
          </p:nvPr>
        </p:nvSpPr>
        <p:spPr>
          <a:xfrm>
            <a:off x="4575960" y="939240"/>
            <a:ext cx="6292800" cy="427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Motivos: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Se trata de un color análogo al Saffron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Es lo suficientemente similar al blanco que podríamos encontrar en textos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 </a:t>
            </a: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básicos.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Al ser similar a algunas tonalidades de piel evoca cercanía al usuario.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Justificación: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Tras intentar con otras tonalidades similares hemos llegado a la conclusión de que un color más conocido puede ser más amigable.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El contraste que tiene con el negro dista ser común.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1713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Un color puro, calmado y humano. </a:t>
            </a:r>
            <a:endParaRPr b="0" lang="en-US" sz="12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91" name="CuadroTexto 4"/>
          <p:cNvSpPr/>
          <p:nvPr/>
        </p:nvSpPr>
        <p:spPr>
          <a:xfrm>
            <a:off x="1112760" y="5004360"/>
            <a:ext cx="2742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s-ES" sz="2400" strike="noStrike" u="none">
                <a:solidFill>
                  <a:schemeClr val="lt1"/>
                </a:solidFill>
                <a:uFillTx/>
                <a:latin typeface="Planewalker"/>
                <a:ea typeface="Verdana"/>
              </a:rPr>
              <a:t>Wheat #</a:t>
            </a:r>
            <a:r>
              <a:rPr b="0" lang="es-ES" sz="1800" strike="noStrike" u="none">
                <a:solidFill>
                  <a:schemeClr val="lt1"/>
                </a:solidFill>
                <a:uFillTx/>
                <a:latin typeface="Planewalker"/>
                <a:ea typeface="Verdana"/>
              </a:rPr>
              <a:t>F5DEB3</a:t>
            </a:r>
            <a:r>
              <a:rPr b="0" lang="es-ES" sz="1800" strike="noStrike" u="none">
                <a:solidFill>
                  <a:schemeClr val="lt1"/>
                </a:solidFill>
                <a:uFillTx/>
                <a:latin typeface="Century Gothic"/>
                <a:ea typeface="Verdana"/>
              </a:rPr>
              <a:t> </a:t>
            </a: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828800" y="26136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Planewalker"/>
              </a:rPr>
              <a:t>Estructura de la web y palabras clave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pic>
        <p:nvPicPr>
          <p:cNvPr id="293" name="Marcador de contenido 4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19880" y="1983240"/>
            <a:ext cx="11952360" cy="242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Planewalker"/>
              </a:rPr>
              <a:t>Muchas gracias por su atención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191440" y="698040"/>
            <a:ext cx="365724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s-ES" sz="2400" strike="noStrike" u="none" cap="all">
                <a:solidFill>
                  <a:schemeClr val="lt1"/>
                </a:solidFill>
                <a:uFillTx/>
                <a:latin typeface="Planewalker"/>
              </a:rPr>
              <a:t>¿Qué es un juego tcg?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84360" y="685800"/>
            <a:ext cx="5943240" cy="530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8307360" y="2383200"/>
            <a:ext cx="3657240" cy="209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TCG o Trading Card Game describe a todos aquellos juegos de cartas coleccionables 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Los mayores nombres: Magic: The Gathering, Yu-Gi-Oh!, Pokémon, etc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pic>
        <p:nvPicPr>
          <p:cNvPr id="225" name="Picture 2" descr="1000 PLAYED/DAMAGED YUGIOH CARDS ULTIMATE LOT YU-GI-OH! INSTANT  COLLECTION!!! | eBay"/>
          <p:cNvPicPr/>
          <p:nvPr/>
        </p:nvPicPr>
        <p:blipFill>
          <a:blip r:embed="rId1"/>
          <a:stretch/>
        </p:blipFill>
        <p:spPr>
          <a:xfrm>
            <a:off x="219240" y="685800"/>
            <a:ext cx="3893760" cy="291996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pic>
        <p:nvPicPr>
          <p:cNvPr id="226" name="Picture 4" descr="How to Play Magic: The Gathering | A Beginner's Guide - LoveThyNerd.com"/>
          <p:cNvPicPr/>
          <p:nvPr/>
        </p:nvPicPr>
        <p:blipFill>
          <a:blip r:embed="rId2"/>
          <a:stretch/>
        </p:blipFill>
        <p:spPr>
          <a:xfrm>
            <a:off x="227160" y="3855240"/>
            <a:ext cx="3978360" cy="223776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pic>
        <p:nvPicPr>
          <p:cNvPr id="227" name="Picture 6" descr="The Best Pokémon TCG Decks Right Now (November 2024) | TCGplayer Infinite"/>
          <p:cNvPicPr/>
          <p:nvPr/>
        </p:nvPicPr>
        <p:blipFill>
          <a:blip r:embed="rId3"/>
          <a:stretch/>
        </p:blipFill>
        <p:spPr>
          <a:xfrm>
            <a:off x="4185360" y="685800"/>
            <a:ext cx="3933360" cy="287244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pic>
        <p:nvPicPr>
          <p:cNvPr id="228" name="Picture 8" descr="The Most Valuable Cards In Rise Of The Floodborn - Lorcana"/>
          <p:cNvPicPr/>
          <p:nvPr/>
        </p:nvPicPr>
        <p:blipFill>
          <a:blip r:embed="rId4"/>
          <a:srcRect l="0" t="0" r="0" b="7412"/>
          <a:stretch/>
        </p:blipFill>
        <p:spPr>
          <a:xfrm>
            <a:off x="4267080" y="3862080"/>
            <a:ext cx="4001760" cy="185256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62880" y="506520"/>
            <a:ext cx="8534160" cy="85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Planewalker"/>
              </a:rPr>
              <a:t>Análisis general del mercado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202320" y="2020320"/>
            <a:ext cx="5938560" cy="374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3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- </a:t>
            </a:r>
            <a:r>
              <a:rPr b="1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Minimalismo </a:t>
            </a: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en diseño y logos </a:t>
            </a:r>
            <a:endParaRPr b="0" lang="en-US" sz="23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- </a:t>
            </a:r>
            <a:r>
              <a:rPr b="1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Colores llamativos </a:t>
            </a: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relacionados con la marca </a:t>
            </a:r>
            <a:endParaRPr b="0" lang="en-US" sz="23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- </a:t>
            </a:r>
            <a:r>
              <a:rPr b="1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Interfaz sin elementos puntiagudos</a:t>
            </a: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, más redondeado y amigable </a:t>
            </a:r>
            <a:endParaRPr b="0" lang="en-US" sz="23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- Elementos de diseño comunes: o Menú </a:t>
            </a:r>
            <a:r>
              <a:rPr b="1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desplegable </a:t>
            </a:r>
            <a:endParaRPr b="0" lang="en-US" sz="23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o Uso de </a:t>
            </a:r>
            <a:r>
              <a:rPr b="1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dropdowns </a:t>
            </a:r>
            <a:endParaRPr b="0" lang="en-US" sz="23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o Iconos de </a:t>
            </a:r>
            <a:r>
              <a:rPr b="1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carrito y usuario </a:t>
            </a: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para los respectivos servicios </a:t>
            </a:r>
            <a:endParaRPr b="0" lang="en-US" sz="23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o </a:t>
            </a:r>
            <a:r>
              <a:rPr b="1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Footers </a:t>
            </a:r>
            <a:r>
              <a:rPr b="0" lang="es-ES" sz="23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más anchos que hace años </a:t>
            </a:r>
            <a:endParaRPr b="0" lang="en-US" sz="23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31" name="Imagen 6"/>
          <p:cNvSpPr/>
          <p:nvPr/>
        </p:nvSpPr>
        <p:spPr>
          <a:xfrm flipH="1">
            <a:off x="9624240" y="1612080"/>
            <a:ext cx="2273400" cy="400356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Imagen 8"/>
          <p:cNvSpPr/>
          <p:nvPr/>
        </p:nvSpPr>
        <p:spPr>
          <a:xfrm>
            <a:off x="5759640" y="3534120"/>
            <a:ext cx="3697920" cy="208188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83040" y="90720"/>
            <a:ext cx="11713680" cy="77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uFillTx/>
                <a:latin typeface="Planewalker"/>
              </a:rPr>
              <a:t>Breve muestra de nuestra competencia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pic>
        <p:nvPicPr>
          <p:cNvPr id="234" name="Imagen 3" descr=""/>
          <p:cNvPicPr/>
          <p:nvPr/>
        </p:nvPicPr>
        <p:blipFill>
          <a:blip r:embed="rId1"/>
          <a:stretch/>
        </p:blipFill>
        <p:spPr>
          <a:xfrm>
            <a:off x="291600" y="953280"/>
            <a:ext cx="3782520" cy="156672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pic>
        <p:nvPicPr>
          <p:cNvPr id="235" name="Imagen 4" descr=""/>
          <p:cNvPicPr/>
          <p:nvPr/>
        </p:nvPicPr>
        <p:blipFill>
          <a:blip r:embed="rId2"/>
          <a:stretch/>
        </p:blipFill>
        <p:spPr>
          <a:xfrm>
            <a:off x="380520" y="2688480"/>
            <a:ext cx="3039480" cy="101952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36" name="Imagen 5" descr=""/>
          <p:cNvPicPr/>
          <p:nvPr/>
        </p:nvPicPr>
        <p:blipFill>
          <a:blip r:embed="rId3"/>
          <a:stretch/>
        </p:blipFill>
        <p:spPr>
          <a:xfrm>
            <a:off x="253440" y="5569560"/>
            <a:ext cx="4398480" cy="114876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37" name="Imagen 6" descr=""/>
          <p:cNvPicPr/>
          <p:nvPr/>
        </p:nvPicPr>
        <p:blipFill>
          <a:blip r:embed="rId4"/>
          <a:stretch/>
        </p:blipFill>
        <p:spPr>
          <a:xfrm>
            <a:off x="465840" y="3821760"/>
            <a:ext cx="2214000" cy="160812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38" name="Imagen 7" descr=""/>
          <p:cNvPicPr/>
          <p:nvPr/>
        </p:nvPicPr>
        <p:blipFill>
          <a:blip r:embed="rId5"/>
          <a:stretch/>
        </p:blipFill>
        <p:spPr>
          <a:xfrm>
            <a:off x="6661080" y="959400"/>
            <a:ext cx="5053680" cy="109764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39" name="Imagen 8" descr=""/>
          <p:cNvPicPr/>
          <p:nvPr/>
        </p:nvPicPr>
        <p:blipFill>
          <a:blip r:embed="rId6"/>
          <a:stretch/>
        </p:blipFill>
        <p:spPr>
          <a:xfrm>
            <a:off x="8100000" y="2275920"/>
            <a:ext cx="3420000" cy="132840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40" name="Imagen 9" descr=""/>
          <p:cNvPicPr/>
          <p:nvPr/>
        </p:nvPicPr>
        <p:blipFill>
          <a:blip r:embed="rId7"/>
          <a:stretch/>
        </p:blipFill>
        <p:spPr>
          <a:xfrm>
            <a:off x="8809200" y="3720600"/>
            <a:ext cx="2710800" cy="1500480"/>
          </a:xfrm>
          <a:prstGeom prst="rect">
            <a:avLst/>
          </a:prstGeom>
          <a:ln w="0">
            <a:noFill/>
          </a:ln>
        </p:spPr>
      </p:pic>
      <p:pic>
        <p:nvPicPr>
          <p:cNvPr id="241" name="Imagen 10" descr=""/>
          <p:cNvPicPr/>
          <p:nvPr/>
        </p:nvPicPr>
        <p:blipFill>
          <a:blip r:embed="rId8"/>
          <a:stretch/>
        </p:blipFill>
        <p:spPr>
          <a:xfrm>
            <a:off x="4140000" y="3734280"/>
            <a:ext cx="3943800" cy="1608120"/>
          </a:xfrm>
          <a:prstGeom prst="rect">
            <a:avLst/>
          </a:prstGeom>
          <a:ln w="0">
            <a:noFill/>
          </a:ln>
        </p:spPr>
      </p:pic>
      <p:pic>
        <p:nvPicPr>
          <p:cNvPr id="242" name="Imagen 11" descr=""/>
          <p:cNvPicPr/>
          <p:nvPr/>
        </p:nvPicPr>
        <p:blipFill>
          <a:blip r:embed="rId9"/>
          <a:stretch/>
        </p:blipFill>
        <p:spPr>
          <a:xfrm>
            <a:off x="8460000" y="5553360"/>
            <a:ext cx="3632400" cy="926640"/>
          </a:xfrm>
          <a:prstGeom prst="rect">
            <a:avLst/>
          </a:prstGeom>
          <a:ln w="0">
            <a:noFill/>
          </a:ln>
        </p:spPr>
      </p:pic>
      <p:pic>
        <p:nvPicPr>
          <p:cNvPr id="243" name="Imagen 12" descr=""/>
          <p:cNvPicPr/>
          <p:nvPr/>
        </p:nvPicPr>
        <p:blipFill>
          <a:blip r:embed="rId10"/>
          <a:stretch/>
        </p:blipFill>
        <p:spPr>
          <a:xfrm>
            <a:off x="5400000" y="5580000"/>
            <a:ext cx="2995560" cy="12301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11"/>
          <a:stretch/>
        </p:blipFill>
        <p:spPr>
          <a:xfrm>
            <a:off x="4399200" y="2286720"/>
            <a:ext cx="352080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722840" y="508680"/>
            <a:ext cx="601956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s-ES" sz="2800" strike="noStrike" u="none" cap="all">
                <a:solidFill>
                  <a:schemeClr val="lt1"/>
                </a:solidFill>
                <a:uFillTx/>
                <a:latin typeface="Planewalker"/>
              </a:rPr>
              <a:t>Reflexión sobre puntos comunes.</a:t>
            </a:r>
            <a:endParaRPr b="0" lang="en-US" sz="2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46" name="Marcador de posición de imagen 5"/>
          <p:cNvSpPr/>
          <p:nvPr/>
        </p:nvSpPr>
        <p:spPr>
          <a:xfrm>
            <a:off x="988920" y="914400"/>
            <a:ext cx="3280680" cy="4571640"/>
          </a:xfrm>
          <a:prstGeom prst="snip2DiagRect">
            <a:avLst>
              <a:gd name="adj1" fmla="val 10815"/>
              <a:gd name="adj2" fmla="val 0"/>
            </a:avLst>
          </a:prstGeom>
          <a:blipFill rotWithShape="0">
            <a:blip r:embed="rId1"/>
            <a:srcRect/>
            <a:stretch/>
          </a:blipFill>
          <a:ln w="15875">
            <a:solidFill>
              <a:srgbClr val="ffffff">
                <a:alpha val="40000"/>
              </a:srgbClr>
            </a:solidFill>
            <a:round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721400" y="1763640"/>
            <a:ext cx="6021000" cy="204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Colores cálidos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Tendencias, novedades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Calendario de eventos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Formas amigables y redondeadas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s-ES" sz="18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Carrusel de eventos y lanzamientos</a:t>
            </a:r>
            <a:endParaRPr b="0" lang="en-US" sz="1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828800" y="4493520"/>
            <a:ext cx="8534160" cy="150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s-ES" sz="3200" strike="noStrike" u="none" cap="all">
                <a:solidFill>
                  <a:schemeClr val="lt1"/>
                </a:solidFill>
                <a:uFillTx/>
                <a:latin typeface="Planewalker"/>
              </a:rPr>
              <a:t>Proceso de elección de un logo</a:t>
            </a:r>
            <a:endParaRPr b="0" lang="en-US" sz="3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704520" y="336960"/>
            <a:ext cx="46494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800" strike="noStrike" u="none">
                <a:solidFill>
                  <a:schemeClr val="lt1"/>
                </a:solidFill>
                <a:uFillTx/>
                <a:latin typeface="Planewalker"/>
                <a:ea typeface="Verdana"/>
              </a:rPr>
              <a:t>Logo antiguo</a:t>
            </a:r>
            <a:endParaRPr b="0" lang="en-US" sz="2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50" name="Marcador de contenido 7"/>
          <p:cNvSpPr/>
          <p:nvPr/>
        </p:nvSpPr>
        <p:spPr>
          <a:xfrm>
            <a:off x="1522080" y="1228680"/>
            <a:ext cx="3030120" cy="303012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822360" y="335520"/>
            <a:ext cx="466488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800" strike="noStrike" u="none">
                <a:solidFill>
                  <a:schemeClr val="lt1"/>
                </a:solidFill>
                <a:uFillTx/>
                <a:latin typeface="Planewalker"/>
              </a:rPr>
              <a:t>Logo nuevo</a:t>
            </a:r>
            <a:endParaRPr b="0" lang="en-US" sz="28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52" name="Marcador de contenido 9"/>
          <p:cNvSpPr/>
          <p:nvPr/>
        </p:nvSpPr>
        <p:spPr>
          <a:xfrm>
            <a:off x="7639560" y="1228680"/>
            <a:ext cx="3030120" cy="303012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085160" y="685800"/>
            <a:ext cx="365724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s-ES" sz="2400" strike="noStrike" u="none" cap="all">
                <a:solidFill>
                  <a:schemeClr val="lt1"/>
                </a:solidFill>
                <a:uFillTx/>
                <a:latin typeface="Planewalker"/>
              </a:rPr>
              <a:t>Motivos para el cambio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84360" y="685800"/>
            <a:ext cx="5943240" cy="530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992280" y="2328840"/>
            <a:ext cx="3657240" cy="209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Como se mencionó anteriormente, los diseños actuales tienden a ser más minimalistas, disminuyen los costes en diseño y son agradables a la vista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pic>
        <p:nvPicPr>
          <p:cNvPr id="256" name="Picture 2" descr="El diseño gráfico minimalista | waka ®"/>
          <p:cNvPicPr/>
          <p:nvPr/>
        </p:nvPicPr>
        <p:blipFill>
          <a:blip r:embed="rId1"/>
          <a:stretch/>
        </p:blipFill>
        <p:spPr>
          <a:xfrm>
            <a:off x="684360" y="751680"/>
            <a:ext cx="6037560" cy="5245200"/>
          </a:xfrm>
          <a:prstGeom prst="rect">
            <a:avLst/>
          </a:prstGeom>
          <a:ln w="0">
            <a:noFill/>
          </a:ln>
          <a:effectLst>
            <a:outerShdw algn="tl" blurRad="29196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085160" y="685800"/>
            <a:ext cx="365724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s-ES" sz="2400" strike="noStrike" u="none" cap="all">
                <a:solidFill>
                  <a:schemeClr val="lt1"/>
                </a:solidFill>
                <a:uFillTx/>
                <a:latin typeface="Planewalker"/>
              </a:rPr>
              <a:t>Creación del wireframe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84360" y="685800"/>
            <a:ext cx="5943240" cy="530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7085160" y="2209680"/>
            <a:ext cx="3657240" cy="209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2">
                    <a:lumMod val="50000"/>
                  </a:schemeClr>
                </a:solidFill>
                <a:uFillTx/>
                <a:latin typeface="Verdana"/>
                <a:ea typeface="Verdana"/>
              </a:rPr>
              <a:t>Tras los diseños a papel de cada uno de los miembros, vistos a la izquierda, tomamos en cuenta varios puntos comunes a la hora de digitalizar</a:t>
            </a:r>
            <a:endParaRPr b="0" lang="en-US" sz="1600" strike="noStrike" u="none">
              <a:solidFill>
                <a:schemeClr val="dk2">
                  <a:lumMod val="50000"/>
                </a:schemeClr>
              </a:solidFill>
              <a:uFillTx/>
              <a:latin typeface="Century Gothic"/>
            </a:endParaRPr>
          </a:p>
        </p:txBody>
      </p:sp>
      <p:pic>
        <p:nvPicPr>
          <p:cNvPr id="260" name="Imagen 4" descr=""/>
          <p:cNvPicPr/>
          <p:nvPr/>
        </p:nvPicPr>
        <p:blipFill>
          <a:blip r:embed="rId1"/>
          <a:stretch/>
        </p:blipFill>
        <p:spPr>
          <a:xfrm>
            <a:off x="1231560" y="317160"/>
            <a:ext cx="1751760" cy="246276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pic>
        <p:nvPicPr>
          <p:cNvPr id="261" name="Imagen 6" descr=""/>
          <p:cNvPicPr/>
          <p:nvPr/>
        </p:nvPicPr>
        <p:blipFill>
          <a:blip r:embed="rId2"/>
          <a:stretch/>
        </p:blipFill>
        <p:spPr>
          <a:xfrm>
            <a:off x="3851640" y="320400"/>
            <a:ext cx="1908000" cy="228816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pic>
        <p:nvPicPr>
          <p:cNvPr id="262" name="Imagen 7" descr=""/>
          <p:cNvPicPr/>
          <p:nvPr/>
        </p:nvPicPr>
        <p:blipFill>
          <a:blip r:embed="rId3"/>
          <a:stretch/>
        </p:blipFill>
        <p:spPr>
          <a:xfrm>
            <a:off x="788040" y="2887920"/>
            <a:ext cx="2768760" cy="195624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pic>
        <p:nvPicPr>
          <p:cNvPr id="263" name="Imagen 8" descr=""/>
          <p:cNvPicPr/>
          <p:nvPr/>
        </p:nvPicPr>
        <p:blipFill>
          <a:blip r:embed="rId4"/>
          <a:stretch/>
        </p:blipFill>
        <p:spPr>
          <a:xfrm>
            <a:off x="4014360" y="2793240"/>
            <a:ext cx="1390680" cy="214560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pic>
        <p:nvPicPr>
          <p:cNvPr id="264" name="Imagen 9" descr=""/>
          <p:cNvPicPr/>
          <p:nvPr/>
        </p:nvPicPr>
        <p:blipFill>
          <a:blip r:embed="rId5"/>
          <a:stretch/>
        </p:blipFill>
        <p:spPr>
          <a:xfrm>
            <a:off x="925560" y="4939200"/>
            <a:ext cx="1993680" cy="180792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pic>
        <p:nvPicPr>
          <p:cNvPr id="265" name="Imagen 10" descr=""/>
          <p:cNvPicPr/>
          <p:nvPr/>
        </p:nvPicPr>
        <p:blipFill>
          <a:blip r:embed="rId6"/>
          <a:stretch/>
        </p:blipFill>
        <p:spPr>
          <a:xfrm>
            <a:off x="4200120" y="4977000"/>
            <a:ext cx="1018800" cy="177012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n 10" descr=""/>
          <p:cNvPicPr/>
          <p:nvPr/>
        </p:nvPicPr>
        <p:blipFill>
          <a:blip r:embed="rId1"/>
          <a:stretch/>
        </p:blipFill>
        <p:spPr>
          <a:xfrm>
            <a:off x="391680" y="141840"/>
            <a:ext cx="5726520" cy="315900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pic>
        <p:nvPicPr>
          <p:cNvPr id="267" name="Imagen 11" descr=""/>
          <p:cNvPicPr/>
          <p:nvPr/>
        </p:nvPicPr>
        <p:blipFill>
          <a:blip r:embed="rId2"/>
          <a:stretch/>
        </p:blipFill>
        <p:spPr>
          <a:xfrm>
            <a:off x="391680" y="3465720"/>
            <a:ext cx="5726520" cy="3202920"/>
          </a:xfrm>
          <a:prstGeom prst="rect">
            <a:avLst/>
          </a:prstGeom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sp>
        <p:nvSpPr>
          <p:cNvPr id="268" name="Imagen 12"/>
          <p:cNvSpPr/>
          <p:nvPr/>
        </p:nvSpPr>
        <p:spPr>
          <a:xfrm>
            <a:off x="8018280" y="269640"/>
            <a:ext cx="2839320" cy="3031200"/>
          </a:xfrm>
          <a:prstGeom prst="round2DiagRect">
            <a:avLst>
              <a:gd name="adj1" fmla="val 16667"/>
              <a:gd name="adj2" fmla="val 0"/>
            </a:avLst>
          </a:prstGeom>
          <a:blipFill rotWithShape="0">
            <a:blip r:embed="rId3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Imagen 13"/>
          <p:cNvSpPr/>
          <p:nvPr/>
        </p:nvSpPr>
        <p:spPr>
          <a:xfrm>
            <a:off x="8013240" y="3626640"/>
            <a:ext cx="2769120" cy="2961360"/>
          </a:xfrm>
          <a:prstGeom prst="round2DiagRect">
            <a:avLst>
              <a:gd name="adj1" fmla="val 16667"/>
              <a:gd name="adj2" fmla="val 0"/>
            </a:avLst>
          </a:prstGeom>
          <a:blipFill rotWithShape="0">
            <a:blip r:embed="rId4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1500">
        <p14:vortex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ector">
  <a:themeElements>
    <a:clrScheme name="Slice">
      <a:dk1>
        <a:srgbClr val="000000"/>
      </a:dk1>
      <a:lt1>
        <a:srgbClr val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24000"/>
              </a:schemeClr>
            </a:gs>
            <a:gs pos="100000">
              <a:schemeClr val="phClr">
                <a:shade val="96000"/>
                <a:lumMod val="82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18000"/>
              </a:schemeClr>
            </a:gs>
            <a:gs pos="100000">
              <a:schemeClr val="phClr">
                <a:shade val="92000"/>
                <a:lumMod val="62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202</TotalTime>
  <Application>LibreOffice/24.8.3.2$Windows_X86_64 LibreOffice_project/48a6bac9e7e268aeb4c3483fcf825c94556d9f92</Application>
  <AppVersion>15.0000</AppVersion>
  <Words>629</Words>
  <Paragraphs>103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2024-11-23T08:45:06Z</dcterms:created>
  <dc:creator>AnotherOne</dc:creator>
  <dc:description/>
  <dc:language>es-ES</dc:language>
  <cp:lastModifiedBy/>
  <dcterms:modified xsi:type="dcterms:W3CDTF">2024-11-27T18:56:35Z</dcterms:modified>
  <cp:revision>18</cp:revision>
  <dc:subject/>
  <dc:title>ARCADIA Tu tienda TCG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18</vt:i4>
  </property>
</Properties>
</file>